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di apertura. La premessa del progetto in una frase.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097280"/>
            <a:ext cx="5486400" cy="5486400"/>
          </a:xfrm>
          <a:prstGeom prst="oval">
            <a:avLst/>
          </a:prstGeom>
          <a:solidFill>
            <a:srgbClr val="7B5CF0">
              <a:alpha val="12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0" y="2286000"/>
            <a:ext cx="3657600" cy="3657600"/>
          </a:xfrm>
          <a:prstGeom prst="oval">
            <a:avLst/>
          </a:prstGeom>
          <a:solidFill>
            <a:srgbClr val="00BFA5">
              <a:alpha val="8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57200" y="347472"/>
            <a:ext cx="3840480" cy="256032"/>
          </a:xfrm>
          <a:prstGeom prst="roundRect">
            <a:avLst>
              <a:gd name="adj" fmla="val 50000"/>
            </a:avLst>
          </a:prstGeom>
          <a:solidFill>
            <a:srgbClr val="9B7CF8">
              <a:alpha val="18000"/>
            </a:srgbClr>
          </a:solidFill>
          <a:ln w="6350">
            <a:solidFill>
              <a:srgbClr val="9B7C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LINGUA MADRE  ·  LLMADRE.COM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777240"/>
            <a:ext cx="7315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</a:t>
            </a:r>
            <a:pPr indent="0" marL="0">
              <a:buNone/>
            </a:pPr>
            <a:r>
              <a:rPr lang="en-US" sz="7200" b="1" i="1" dirty="0">
                <a:solidFill>
                  <a:srgbClr val="9B7C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Lingua</a:t>
            </a:r>
            <a:pPr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Madre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457200" y="22860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i="1" dirty="0">
                <a:solidFill>
                  <a:srgbClr val="A0A0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(LLMadre)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un canale sull'AI.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34290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canale su come comunicare con i modelli linguistici.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57200" y="3931920"/>
            <a:ext cx="8229600" cy="0"/>
          </a:xfrm>
          <a:prstGeom prst="line">
            <a:avLst/>
          </a:prstGeom>
          <a:noFill/>
          <a:ln w="6350">
            <a:solidFill>
              <a:srgbClr val="30304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4114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57600" y="4114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#LaLinguaMadre  ·  #LLMadre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PROBLEMA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8580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domanda sbagliata.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365760" y="1508760"/>
            <a:ext cx="4023360" cy="2560320"/>
          </a:xfrm>
          <a:prstGeom prst="roundRect">
            <a:avLst>
              <a:gd name="adj" fmla="val 4286"/>
            </a:avLst>
          </a:prstGeom>
          <a:solidFill>
            <a:srgbClr val="1E1E2E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65760" y="1508760"/>
            <a:ext cx="4023360" cy="502920"/>
          </a:xfrm>
          <a:prstGeom prst="roundRect">
            <a:avLst>
              <a:gd name="adj" fmla="val 21818"/>
            </a:avLst>
          </a:prstGeom>
          <a:solidFill>
            <a:srgbClr val="FF6B6B">
              <a:alpha val="20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727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❌  Come si usa questo strumento?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2084832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 da motore di ricerca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02920" y="237744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generico</a:t>
            </a:r>
            <a:endParaRPr lang="en-US" sz="13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contesto dato</a:t>
            </a:r>
            <a:endParaRPr lang="en-US" sz="13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Risultato: «L'AI non capisce»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754880" y="1508760"/>
            <a:ext cx="4023360" cy="2560320"/>
          </a:xfrm>
          <a:prstGeom prst="roundRect">
            <a:avLst>
              <a:gd name="adj" fmla="val 4286"/>
            </a:avLst>
          </a:prstGeom>
          <a:solidFill>
            <a:srgbClr val="1E1E2E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754880" y="1508760"/>
            <a:ext cx="4023360" cy="502920"/>
          </a:xfrm>
          <a:prstGeom prst="roundRect">
            <a:avLst>
              <a:gd name="adj" fmla="val 21818"/>
            </a:avLst>
          </a:prstGeom>
          <a:solidFill>
            <a:srgbClr val="00BFA5">
              <a:alpha val="20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92040" y="1572768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 Come si parla con questo interlocutore?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92040" y="2084832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 da sistema linguistico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892040" y="2377440"/>
            <a:ext cx="3749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calibrato</a:t>
            </a:r>
            <a:endParaRPr lang="en-US" sz="13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Contesto, ruolo, scopo espliciti</a:t>
            </a:r>
            <a:endParaRPr lang="en-US" sz="13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</a:t>
            </a:r>
            <a:pPr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Risultato: conversazione reale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251960" y="2514600"/>
            <a:ext cx="640080" cy="640080"/>
          </a:xfrm>
          <a:prstGeom prst="oval">
            <a:avLst/>
          </a:prstGeom>
          <a:solidFill>
            <a:srgbClr val="222233"/>
          </a:solidFill>
          <a:ln w="12700">
            <a:solidFill>
              <a:srgbClr val="60607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51960" y="2514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65760" y="4224528"/>
            <a:ext cx="8412480" cy="566928"/>
          </a:xfrm>
          <a:prstGeom prst="roundRect">
            <a:avLst>
              <a:gd name="adj" fmla="val 19355"/>
            </a:avLst>
          </a:prstGeom>
          <a:solidFill>
            <a:srgbClr val="7B5CF0">
              <a:alpha val="12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4279392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LLM non è un'app. È un sistema linguistico. Si comunica con il linguaggio, non con la tecnica.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POSIZIONAMENTO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58368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quarto spazio — quello vuoto.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320040" y="1389888"/>
            <a:ext cx="2029968" cy="3291840"/>
          </a:xfrm>
          <a:prstGeom prst="roundRect">
            <a:avLst>
              <a:gd name="adj" fmla="val 5405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148132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8E8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News &amp; Hype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1901952"/>
            <a:ext cx="1755648" cy="0"/>
          </a:xfrm>
          <a:prstGeom prst="line">
            <a:avLst/>
          </a:prstGeom>
          <a:noFill/>
          <a:ln w="6350">
            <a:solidFill>
              <a:srgbClr val="30304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1975104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GPT-5 è uscito!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11480" y="2505456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Focus: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11480" y="2715768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Informazione veloce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11480" y="329184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11480" y="3502152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Obsolescenza rapida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2514600" y="1389888"/>
            <a:ext cx="2029968" cy="3291840"/>
          </a:xfrm>
          <a:prstGeom prst="roundRect">
            <a:avLst>
              <a:gd name="adj" fmla="val 5405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06040" y="148132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8E8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Tutorial Tecnici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651760" y="1901952"/>
            <a:ext cx="1755648" cy="0"/>
          </a:xfrm>
          <a:prstGeom prst="line">
            <a:avLst/>
          </a:prstGeom>
          <a:noFill/>
          <a:ln w="6350">
            <a:solidFill>
              <a:srgbClr val="30304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606040" y="1975104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usare le API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2606040" y="2505456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Focus: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606040" y="2715768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Utilità per dev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606040" y="329184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606040" y="3502152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Inaccessibile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709160" y="1389888"/>
            <a:ext cx="2029968" cy="3291840"/>
          </a:xfrm>
          <a:prstGeom prst="roundRect">
            <a:avLst>
              <a:gd name="adj" fmla="val 5405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00600" y="148132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8E8F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Motivational AI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846320" y="1901952"/>
            <a:ext cx="1755648" cy="0"/>
          </a:xfrm>
          <a:prstGeom prst="line">
            <a:avLst/>
          </a:prstGeom>
          <a:noFill/>
          <a:ln w="6350">
            <a:solidFill>
              <a:srgbClr val="30304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00600" y="1975104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«L'AI cambierà tutto»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800600" y="2505456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Focus: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800600" y="2715768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Entusiasmo generico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800600" y="329184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800600" y="3502152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Nessuna sostanza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6903720" y="1389888"/>
            <a:ext cx="2029968" cy="3291840"/>
          </a:xfrm>
          <a:prstGeom prst="roundRect">
            <a:avLst>
              <a:gd name="adj" fmla="val 5405"/>
            </a:avLst>
          </a:prstGeom>
          <a:solidFill>
            <a:srgbClr val="7B5CF0">
              <a:alpha val="22000"/>
            </a:srgbClr>
          </a:solidFill>
          <a:ln w="19050">
            <a:solidFill>
              <a:srgbClr val="7B5CF0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6995160" y="1481328"/>
            <a:ext cx="184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Lingua Madre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7040880" y="1901952"/>
            <a:ext cx="1755648" cy="0"/>
          </a:xfrm>
          <a:prstGeom prst="line">
            <a:avLst/>
          </a:prstGeom>
          <a:noFill/>
          <a:ln w="6350">
            <a:solidFill>
              <a:srgbClr val="C4B0F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995160" y="1975104"/>
            <a:ext cx="1847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EDE9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Educazione comunicativa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6995160" y="2505456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80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Focus: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995160" y="2715768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Pratica, multi-livello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995160" y="329184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80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6995160" y="3502152"/>
            <a:ext cx="18470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4° spazio — vuoto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A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METAFORA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58368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Imparare usando — non studiare per usare.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320040" y="1389888"/>
            <a:ext cx="4114800" cy="1371600"/>
          </a:xfrm>
          <a:prstGeom prst="roundRect">
            <a:avLst>
              <a:gd name="adj" fmla="val 8000"/>
            </a:avLst>
          </a:prstGeom>
          <a:solidFill>
            <a:srgbClr val="7B5CF0">
              <a:alpha val="15000"/>
            </a:srgbClr>
          </a:solidFill>
          <a:ln w="12700">
            <a:solidFill>
              <a:srgbClr val="7B5CF0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29768" y="1499616"/>
            <a:ext cx="502920" cy="502920"/>
          </a:xfrm>
          <a:prstGeom prst="oval">
            <a:avLst/>
          </a:prstGeom>
          <a:solidFill>
            <a:srgbClr val="7B5CF0">
              <a:alpha val="45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9768" y="14996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33272" y="1517904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Parla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033272" y="1901952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Anche goffamente.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Immersione immediata.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754880" y="1389888"/>
            <a:ext cx="4114800" cy="1371600"/>
          </a:xfrm>
          <a:prstGeom prst="roundRect">
            <a:avLst>
              <a:gd name="adj" fmla="val 8000"/>
            </a:avLst>
          </a:prstGeom>
          <a:solidFill>
            <a:srgbClr val="9B7CF8">
              <a:alpha val="15000"/>
            </a:srgbClr>
          </a:solidFill>
          <a:ln w="12700">
            <a:solidFill>
              <a:srgbClr val="9B7CF8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864608" y="1499616"/>
            <a:ext cx="502920" cy="502920"/>
          </a:xfrm>
          <a:prstGeom prst="oval">
            <a:avLst/>
          </a:prstGeom>
          <a:solidFill>
            <a:srgbClr val="9B7CF8">
              <a:alpha val="45000"/>
            </a:srgbClr>
          </a:solidFill>
          <a:ln w="6350">
            <a:solidFill>
              <a:srgbClr val="9B7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64608" y="14996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68112" y="1517904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Capisci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468112" y="1901952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Analizza i risultati.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funziona e cosa no.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20040" y="2926080"/>
            <a:ext cx="4114800" cy="1371600"/>
          </a:xfrm>
          <a:prstGeom prst="roundRect">
            <a:avLst>
              <a:gd name="adj" fmla="val 8000"/>
            </a:avLst>
          </a:prstGeom>
          <a:solidFill>
            <a:srgbClr val="00BFA5">
              <a:alpha val="15000"/>
            </a:srgbClr>
          </a:solidFill>
          <a:ln w="12700">
            <a:solidFill>
              <a:srgbClr val="00BFA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29768" y="3035808"/>
            <a:ext cx="502920" cy="502920"/>
          </a:xfrm>
          <a:prstGeom prst="oval">
            <a:avLst/>
          </a:prstGeom>
          <a:solidFill>
            <a:srgbClr val="00BFA5">
              <a:alpha val="45000"/>
            </a:srgbClr>
          </a:solidFill>
          <a:ln w="6350">
            <a:solidFill>
              <a:srgbClr val="00BFA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29768" y="3035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033272" y="305409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Studia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033272" y="3438144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grammatica arriva dopo,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spiegare l'intuito.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926080"/>
            <a:ext cx="4114800" cy="1371600"/>
          </a:xfrm>
          <a:prstGeom prst="roundRect">
            <a:avLst>
              <a:gd name="adj" fmla="val 8000"/>
            </a:avLst>
          </a:prstGeom>
          <a:solidFill>
            <a:srgbClr val="9B7CF8">
              <a:alpha val="15000"/>
            </a:srgbClr>
          </a:solidFill>
          <a:ln w="12700">
            <a:solidFill>
              <a:srgbClr val="9B7CF8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864608" y="3035808"/>
            <a:ext cx="502920" cy="502920"/>
          </a:xfrm>
          <a:prstGeom prst="oval">
            <a:avLst/>
          </a:prstGeom>
          <a:solidFill>
            <a:srgbClr val="9B7CF8">
              <a:alpha val="45000"/>
            </a:srgbClr>
          </a:solidFill>
          <a:ln w="6350">
            <a:solidFill>
              <a:srgbClr val="9B7C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64608" y="3035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468112" y="3054096"/>
            <a:ext cx="3291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Sperimenta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5468112" y="3438144"/>
            <a:ext cx="3291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Creatività, estro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personalità.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383280" y="2212848"/>
            <a:ext cx="2377440" cy="530352"/>
          </a:xfrm>
          <a:prstGeom prst="roundRect">
            <a:avLst>
              <a:gd name="adj" fmla="val 20690"/>
            </a:avLst>
          </a:prstGeom>
          <a:solidFill>
            <a:srgbClr val="7B5CF0">
              <a:alpha val="12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456432" y="2267712"/>
            <a:ext cx="22311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i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lingua la si impara usandola.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434840" y="2029968"/>
            <a:ext cx="365760" cy="201168"/>
          </a:xfrm>
          <a:prstGeom prst="line">
            <a:avLst/>
          </a:prstGeom>
          <a:noFill/>
          <a:ln w="15240">
            <a:solidFill>
              <a:srgbClr val="7B5CF0"/>
            </a:solidFill>
            <a:prstDash val="solid"/>
            <a:tailEnd type="arrow"/>
          </a:ln>
        </p:spPr>
      </p:sp>
      <p:sp>
        <p:nvSpPr>
          <p:cNvPr id="30" name="Shape 28"/>
          <p:cNvSpPr/>
          <p:nvPr/>
        </p:nvSpPr>
        <p:spPr>
          <a:xfrm>
            <a:off x="5120640" y="2734056"/>
            <a:ext cx="-365760" cy="201168"/>
          </a:xfrm>
          <a:prstGeom prst="line">
            <a:avLst/>
          </a:prstGeom>
          <a:noFill/>
          <a:ln w="15240">
            <a:solidFill>
              <a:srgbClr val="7B5CF0"/>
            </a:solidFill>
            <a:prstDash val="solid"/>
            <a:tailEnd type="arrow"/>
          </a:ln>
        </p:spPr>
      </p:sp>
      <p:sp>
        <p:nvSpPr>
          <p:cNvPr id="31" name="Shape 29"/>
          <p:cNvSpPr/>
          <p:nvPr/>
        </p:nvSpPr>
        <p:spPr>
          <a:xfrm>
            <a:off x="4434840" y="2926080"/>
            <a:ext cx="365760" cy="-201168"/>
          </a:xfrm>
          <a:prstGeom prst="line">
            <a:avLst/>
          </a:prstGeom>
          <a:noFill/>
          <a:ln w="15240">
            <a:solidFill>
              <a:srgbClr val="7B5CF0"/>
            </a:solidFill>
            <a:prstDash val="solid"/>
            <a:tailEnd type="arrow"/>
          </a:ln>
        </p:spPr>
      </p:sp>
      <p:sp>
        <p:nvSpPr>
          <p:cNvPr id="32" name="Shape 30"/>
          <p:cNvSpPr/>
          <p:nvPr/>
        </p:nvSpPr>
        <p:spPr>
          <a:xfrm>
            <a:off x="3749040" y="2788920"/>
            <a:ext cx="-365760" cy="-210312"/>
          </a:xfrm>
          <a:prstGeom prst="line">
            <a:avLst/>
          </a:prstGeom>
          <a:noFill/>
          <a:ln w="15240">
            <a:solidFill>
              <a:srgbClr val="7B5CF0"/>
            </a:solidFill>
            <a:prstDash val="solid"/>
            <a:tailEnd type="arrow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58368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voce riconoscibile. Due formati paralleli.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365760" y="1389888"/>
            <a:ext cx="3200400" cy="3246120"/>
          </a:xfrm>
          <a:prstGeom prst="roundRect">
            <a:avLst>
              <a:gd name="adj" fmla="val 3429"/>
            </a:avLst>
          </a:prstGeom>
          <a:solidFill>
            <a:srgbClr val="1E1E2E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572768"/>
            <a:ext cx="457200" cy="4572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07008" y="162763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Contenuto Core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30352" y="2130552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volto fisso.</a:t>
            </a:r>
            <a:endParaRPr lang="en-US" sz="1200" dirty="0"/>
          </a:p>
          <a:p>
            <a:pPr indent="0" marL="0">
              <a:buNone/>
            </a:pPr>
            <a:r>
              <a:rPr lang="en-US" sz="12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voce riconoscibile.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30352" y="2816352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L'identità è nell'approccio,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in chi appare.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02920" y="3456432"/>
            <a:ext cx="2880360" cy="658368"/>
          </a:xfrm>
          <a:prstGeom prst="roundRect">
            <a:avLst>
              <a:gd name="adj" fmla="val 16667"/>
            </a:avLst>
          </a:prstGeom>
          <a:solidFill>
            <a:srgbClr val="7B5CF0">
              <a:alpha val="12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94360" y="3483864"/>
            <a:ext cx="2697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«Non è fare il video e togliere l'immagine.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i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una narrazione doppiamente costruita.»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3611880" y="2926080"/>
            <a:ext cx="502920" cy="0"/>
          </a:xfrm>
          <a:prstGeom prst="line">
            <a:avLst/>
          </a:prstGeom>
          <a:noFill/>
          <a:ln w="19050">
            <a:solidFill>
              <a:srgbClr val="7B5CF0"/>
            </a:solidFill>
            <a:prstDash val="solid"/>
            <a:tailEnd type="arrow"/>
          </a:ln>
        </p:spPr>
      </p:sp>
      <p:sp>
        <p:nvSpPr>
          <p:cNvPr id="15" name="Shape 12"/>
          <p:cNvSpPr/>
          <p:nvPr/>
        </p:nvSpPr>
        <p:spPr>
          <a:xfrm>
            <a:off x="4160520" y="1389888"/>
            <a:ext cx="4617720" cy="1417320"/>
          </a:xfrm>
          <a:prstGeom prst="roundRect">
            <a:avLst>
              <a:gd name="adj" fmla="val 7742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36192"/>
            <a:ext cx="384048" cy="38404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800600" y="1572768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Video YouTube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343400" y="1965960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Schermo condiviso · Demo live · Animazioni concettuali</a:t>
            </a:r>
            <a:endParaRPr lang="en-US" sz="1100" dirty="0"/>
          </a:p>
        </p:txBody>
      </p:sp>
      <p:sp>
        <p:nvSpPr>
          <p:cNvPr id="19" name="Text 15"/>
          <p:cNvSpPr/>
          <p:nvPr/>
        </p:nvSpPr>
        <p:spPr>
          <a:xfrm>
            <a:off x="4343400" y="2295144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0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Audio autosufficiente ·  Descrive ciò che si vede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4160520" y="2916936"/>
            <a:ext cx="4617720" cy="1417320"/>
          </a:xfrm>
          <a:prstGeom prst="roundRect">
            <a:avLst>
              <a:gd name="adj" fmla="val 7742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063240"/>
            <a:ext cx="384048" cy="38404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800600" y="3090672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Podcast Audio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4343400" y="3493008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Narrazione autosufficiente · Audio-descrizione</a:t>
            </a:r>
            <a:endParaRPr lang="en-US" sz="1100" dirty="0"/>
          </a:p>
        </p:txBody>
      </p:sp>
      <p:sp>
        <p:nvSpPr>
          <p:cNvPr id="24" name="Text 19"/>
          <p:cNvSpPr/>
          <p:nvPr/>
        </p:nvSpPr>
        <p:spPr>
          <a:xfrm>
            <a:off x="4343400" y="3822192"/>
            <a:ext cx="4251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0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Funziona senza immagini  ·  Stessa sessione, doppio canale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A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STRUTTURA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58368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 corsie — una sola strada.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365760" y="1389888"/>
            <a:ext cx="2743200" cy="3127248"/>
          </a:xfrm>
          <a:prstGeom prst="roundRect">
            <a:avLst>
              <a:gd name="adj" fmla="val 4667"/>
            </a:avLst>
          </a:prstGeom>
          <a:solidFill>
            <a:srgbClr val="7B5CF0">
              <a:alpha val="15000"/>
            </a:srgbClr>
          </a:solidFill>
          <a:ln w="15240">
            <a:solidFill>
              <a:srgbClr val="7B5CF0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30352" y="1508760"/>
            <a:ext cx="566928" cy="566928"/>
          </a:xfrm>
          <a:prstGeom prst="oval">
            <a:avLst/>
          </a:prstGeom>
          <a:solidFill>
            <a:srgbClr val="7B5CF0">
              <a:alpha val="45000"/>
            </a:srgbClr>
          </a:solidFill>
          <a:ln w="6350">
            <a:solidFill>
              <a:srgbClr val="7B5CF0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1554480"/>
            <a:ext cx="475488" cy="47548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70432" y="152704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CORSIA A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457200" y="23774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Primer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57200" y="2834640"/>
            <a:ext cx="1280160" cy="274320"/>
          </a:xfrm>
          <a:prstGeom prst="roundRect">
            <a:avLst>
              <a:gd name="adj" fmla="val 26667"/>
            </a:avLst>
          </a:prstGeom>
          <a:solidFill>
            <a:srgbClr val="7B5CF0">
              <a:alpha val="25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" y="28346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8–12 min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32004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Base. Veloce. Pratico.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chi parte da zero.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291840" y="1389888"/>
            <a:ext cx="2743200" cy="3127248"/>
          </a:xfrm>
          <a:prstGeom prst="roundRect">
            <a:avLst>
              <a:gd name="adj" fmla="val 4667"/>
            </a:avLst>
          </a:prstGeom>
          <a:solidFill>
            <a:srgbClr val="9B7CF8">
              <a:alpha val="15000"/>
            </a:srgbClr>
          </a:solidFill>
          <a:ln w="15240">
            <a:solidFill>
              <a:srgbClr val="9B7CF8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456432" y="1508760"/>
            <a:ext cx="566928" cy="566928"/>
          </a:xfrm>
          <a:prstGeom prst="oval">
            <a:avLst/>
          </a:prstGeom>
          <a:solidFill>
            <a:srgbClr val="9B7CF8">
              <a:alpha val="45000"/>
            </a:srgbClr>
          </a:solidFill>
          <a:ln w="6350">
            <a:solidFill>
              <a:srgbClr val="9B7CF8"/>
            </a:solidFill>
            <a:prstDash val="solid"/>
          </a:ln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52" y="1554480"/>
            <a:ext cx="475488" cy="47548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4096512" y="152704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CORSIA B</a:t>
            </a:r>
            <a:endParaRPr lang="en-US" sz="850" dirty="0"/>
          </a:p>
        </p:txBody>
      </p:sp>
      <p:sp>
        <p:nvSpPr>
          <p:cNvPr id="19" name="Text 15"/>
          <p:cNvSpPr/>
          <p:nvPr/>
        </p:nvSpPr>
        <p:spPr>
          <a:xfrm>
            <a:off x="3383280" y="23774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Grammatica Viva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3383280" y="2834640"/>
            <a:ext cx="1280160" cy="274320"/>
          </a:xfrm>
          <a:prstGeom prst="roundRect">
            <a:avLst>
              <a:gd name="adj" fmla="val 26667"/>
            </a:avLst>
          </a:prstGeom>
          <a:solidFill>
            <a:srgbClr val="9B7CF8">
              <a:alpha val="25000"/>
            </a:srgbClr>
          </a:solidFill>
          <a:ln w="6350">
            <a:solidFill>
              <a:srgbClr val="9B7CF8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3383280" y="28346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20–30 min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3401568" y="32004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Intermedio. Concettuale.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capire il perché.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6217920" y="1389888"/>
            <a:ext cx="2743200" cy="3127248"/>
          </a:xfrm>
          <a:prstGeom prst="roundRect">
            <a:avLst>
              <a:gd name="adj" fmla="val 4667"/>
            </a:avLst>
          </a:prstGeom>
          <a:solidFill>
            <a:srgbClr val="00BFA5">
              <a:alpha val="15000"/>
            </a:srgbClr>
          </a:solidFill>
          <a:ln w="15240">
            <a:solidFill>
              <a:srgbClr val="00BFA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6382512" y="1508760"/>
            <a:ext cx="566928" cy="566928"/>
          </a:xfrm>
          <a:prstGeom prst="oval">
            <a:avLst/>
          </a:prstGeom>
          <a:solidFill>
            <a:srgbClr val="00BFA5">
              <a:alpha val="45000"/>
            </a:srgbClr>
          </a:solidFill>
          <a:ln w="6350">
            <a:solidFill>
              <a:srgbClr val="00BFA5"/>
            </a:solidFill>
            <a:prstDash val="solid"/>
          </a:ln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1554480"/>
            <a:ext cx="475488" cy="47548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022592" y="152704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200" kern="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CORSIA C</a:t>
            </a:r>
            <a:endParaRPr lang="en-US" sz="850" dirty="0"/>
          </a:p>
        </p:txBody>
      </p:sp>
      <p:sp>
        <p:nvSpPr>
          <p:cNvPr id="27" name="Text 22"/>
          <p:cNvSpPr/>
          <p:nvPr/>
        </p:nvSpPr>
        <p:spPr>
          <a:xfrm>
            <a:off x="6309360" y="23774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Laboratorio</a:t>
            </a:r>
            <a:endParaRPr lang="en-US" sz="2000" dirty="0"/>
          </a:p>
        </p:txBody>
      </p:sp>
      <p:sp>
        <p:nvSpPr>
          <p:cNvPr id="28" name="Shape 23"/>
          <p:cNvSpPr/>
          <p:nvPr/>
        </p:nvSpPr>
        <p:spPr>
          <a:xfrm>
            <a:off x="6309360" y="2834640"/>
            <a:ext cx="1280160" cy="274320"/>
          </a:xfrm>
          <a:prstGeom prst="roundRect">
            <a:avLst>
              <a:gd name="adj" fmla="val 26667"/>
            </a:avLst>
          </a:prstGeom>
          <a:solidFill>
            <a:srgbClr val="00BFA5">
              <a:alpha val="25000"/>
            </a:srgbClr>
          </a:solidFill>
          <a:ln w="6350">
            <a:solidFill>
              <a:srgbClr val="00BFA5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6309360" y="283464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40–60 min</a:t>
            </a:r>
            <a:endParaRPr lang="en-US" sz="1000" dirty="0"/>
          </a:p>
        </p:txBody>
      </p:sp>
      <p:sp>
        <p:nvSpPr>
          <p:cNvPr id="30" name="Text 25"/>
          <p:cNvSpPr/>
          <p:nvPr/>
        </p:nvSpPr>
        <p:spPr>
          <a:xfrm>
            <a:off x="6327648" y="3200400"/>
            <a:ext cx="252374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Avanzato. Immersivo.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 reale, senza tagli.</a:t>
            </a:r>
            <a:endParaRPr lang="en-US" sz="1200" dirty="0"/>
          </a:p>
        </p:txBody>
      </p:sp>
      <p:sp>
        <p:nvSpPr>
          <p:cNvPr id="31" name="Shape 26"/>
          <p:cNvSpPr/>
          <p:nvPr/>
        </p:nvSpPr>
        <p:spPr>
          <a:xfrm>
            <a:off x="365760" y="4572000"/>
            <a:ext cx="8412480" cy="384048"/>
          </a:xfrm>
          <a:prstGeom prst="roundRect">
            <a:avLst>
              <a:gd name="adj" fmla="val 28571"/>
            </a:avLst>
          </a:prstGeom>
          <a:solidFill>
            <a:srgbClr val="7B5CF0">
              <a:alpha val="12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32" name="Text 27"/>
          <p:cNvSpPr/>
          <p:nvPr/>
        </p:nvSpPr>
        <p:spPr>
          <a:xfrm>
            <a:off x="502920" y="4599432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Coesistono senza frammentare il canale. Ogni spettatore trova la sua corsia.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28016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CORSIA 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85800"/>
            <a:ext cx="4572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Primer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457200" y="13898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8–12 minuti  ·  Una domanda, una risposta pratica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0040" y="1828800"/>
            <a:ext cx="1554480" cy="2331720"/>
          </a:xfrm>
          <a:prstGeom prst="roundRect">
            <a:avLst>
              <a:gd name="adj" fmla="val 7059"/>
            </a:avLst>
          </a:prstGeom>
          <a:solidFill>
            <a:srgbClr val="FF6B6B">
              <a:alpha val="15000"/>
            </a:srgbClr>
          </a:solidFill>
          <a:ln w="12700">
            <a:solidFill>
              <a:srgbClr val="FF6B6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93192" y="1920240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0:00 – 1:00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93192" y="217627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Hook (60s)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93192" y="2633472"/>
            <a:ext cx="14081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domanda o un errore vivido. Il problema che tutti conoscono.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984248" y="1828800"/>
            <a:ext cx="1554480" cy="2331720"/>
          </a:xfrm>
          <a:prstGeom prst="roundRect">
            <a:avLst>
              <a:gd name="adj" fmla="val 7059"/>
            </a:avLst>
          </a:prstGeom>
          <a:solidFill>
            <a:srgbClr val="7B5CF0">
              <a:alpha val="15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057400" y="1920240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1:00 – 5:00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2057400" y="217627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Concetto (3-4m)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057400" y="2633472"/>
            <a:ext cx="14081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singola idea, un'analogia forte. Non più di un concetto.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648456" y="1828800"/>
            <a:ext cx="1554480" cy="2331720"/>
          </a:xfrm>
          <a:prstGeom prst="roundRect">
            <a:avLst>
              <a:gd name="adj" fmla="val 7059"/>
            </a:avLst>
          </a:prstGeom>
          <a:solidFill>
            <a:srgbClr val="9B7CF8">
              <a:alpha val="15000"/>
            </a:srgbClr>
          </a:solidFill>
          <a:ln w="12700">
            <a:solidFill>
              <a:srgbClr val="9B7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721608" y="1920240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5:00 – 9:00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721608" y="217627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Demo (3-5m)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721608" y="2633472"/>
            <a:ext cx="14081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Applicazione live. Mostra cosa funziona e cosa no, in diretta.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312664" y="1828800"/>
            <a:ext cx="1554480" cy="2331720"/>
          </a:xfrm>
          <a:prstGeom prst="roundRect">
            <a:avLst>
              <a:gd name="adj" fmla="val 7059"/>
            </a:avLst>
          </a:prstGeom>
          <a:solidFill>
            <a:srgbClr val="00BFA5">
              <a:alpha val="15000"/>
            </a:srgbClr>
          </a:solidFill>
          <a:ln w="12700">
            <a:solidFill>
              <a:srgbClr val="00BFA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85816" y="1920240"/>
            <a:ext cx="14081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9:00 – 11:00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385816" y="2176272"/>
            <a:ext cx="1408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L'Esercizio (1-2m)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385816" y="2633472"/>
            <a:ext cx="140817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Un'azione concreta da fare entro le prossime 24 ore.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0040" y="4224528"/>
            <a:ext cx="6492240" cy="201168"/>
          </a:xfrm>
          <a:prstGeom prst="roundRect">
            <a:avLst>
              <a:gd name="adj" fmla="val 45455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20040" y="4224528"/>
            <a:ext cx="3246120" cy="201168"/>
          </a:xfrm>
          <a:prstGeom prst="roundRect">
            <a:avLst>
              <a:gd name="adj" fmla="val 45455"/>
            </a:avLst>
          </a:prstGeom>
          <a:solidFill>
            <a:srgbClr val="7B5CF0">
              <a:alpha val="50000"/>
            </a:srgbClr>
          </a:solidFill>
          <a:ln w="12700">
            <a:solidFill>
              <a:srgbClr val="30304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37160" y="445312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0:00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801368" y="445312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1:00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3465576" y="445312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5:00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6583680" y="4453128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10:00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6903720" y="1828800"/>
            <a:ext cx="1920240" cy="2331720"/>
          </a:xfrm>
          <a:prstGeom prst="roundRect">
            <a:avLst>
              <a:gd name="adj" fmla="val 5714"/>
            </a:avLst>
          </a:prstGeom>
          <a:solidFill>
            <a:srgbClr val="7B5CF0">
              <a:alpha val="12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995160" y="193852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4B0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Obiettivo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6995160" y="228600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domanda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risposta pratica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E8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esercizio immediato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6995160" y="3200400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0E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Esempio: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6995160" y="3419856"/>
            <a:ext cx="1737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«Cos'è un prompt, davvero»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A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280160" cy="256032"/>
          </a:xfrm>
          <a:prstGeom prst="roundRect">
            <a:avLst>
              <a:gd name="adj" fmla="val 50000"/>
            </a:avLst>
          </a:prstGeom>
          <a:solidFill>
            <a:srgbClr val="9B7CF8">
              <a:alpha val="18000"/>
            </a:srgbClr>
          </a:solidFill>
          <a:ln w="6350">
            <a:solidFill>
              <a:srgbClr val="9B7C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CORSIA B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8580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Grammatica Viva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457200" y="13898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20–30 minuti  ·  La teoria raccontata, non spiegata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0040" y="1828800"/>
            <a:ext cx="4023360" cy="1188720"/>
          </a:xfrm>
          <a:prstGeom prst="roundRect">
            <a:avLst>
              <a:gd name="adj" fmla="val 9231"/>
            </a:avLst>
          </a:prstGeom>
          <a:solidFill>
            <a:srgbClr val="7B5CF0">
              <a:alpha val="12000"/>
            </a:srgbClr>
          </a:solidFill>
          <a:ln w="10160">
            <a:solidFill>
              <a:srgbClr val="7B5CF0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148840"/>
            <a:ext cx="411480" cy="411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960120" y="19385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Token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60120" y="230428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L'unità della lingua. Il modello non vede lettere — vede pezzi di testo.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572000" y="1828800"/>
            <a:ext cx="4023360" cy="1188720"/>
          </a:xfrm>
          <a:prstGeom prst="roundRect">
            <a:avLst>
              <a:gd name="adj" fmla="val 9231"/>
            </a:avLst>
          </a:prstGeom>
          <a:solidFill>
            <a:srgbClr val="00BFA5">
              <a:alpha val="12000"/>
            </a:srgbClr>
          </a:solidFill>
          <a:ln w="10160">
            <a:solidFill>
              <a:srgbClr val="00BFA5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160" y="214884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12080" y="19385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Contesto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5212080" y="230428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memoria di lavoro. Quando si riempie, il modello 'dimentica'.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20040" y="3200400"/>
            <a:ext cx="4023360" cy="1188720"/>
          </a:xfrm>
          <a:prstGeom prst="roundRect">
            <a:avLst>
              <a:gd name="adj" fmla="val 9231"/>
            </a:avLst>
          </a:prstGeom>
          <a:solidFill>
            <a:srgbClr val="9B7CF8">
              <a:alpha val="12000"/>
            </a:srgbClr>
          </a:solidFill>
          <a:ln w="10160">
            <a:solidFill>
              <a:srgbClr val="9B7CF8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520440"/>
            <a:ext cx="411480" cy="41148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60120" y="33101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Temperatura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960120" y="367588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controllo indiretto della creatività. Alta = imprevedibile.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4572000" y="3200400"/>
            <a:ext cx="4023360" cy="1188720"/>
          </a:xfrm>
          <a:prstGeom prst="roundRect">
            <a:avLst>
              <a:gd name="adj" fmla="val 9231"/>
            </a:avLst>
          </a:prstGeom>
          <a:solidFill>
            <a:srgbClr val="FF6B6B">
              <a:alpha val="12000"/>
            </a:srgbClr>
          </a:solidFill>
          <a:ln w="10160">
            <a:solidFill>
              <a:srgbClr val="FF6B6B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3520440"/>
            <a:ext cx="41148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212080" y="3310128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L'Allucinazione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5212080" y="367588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Previsione linguistica senza verifica fattuale. Non bugie — pattern.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320040" y="4636008"/>
            <a:ext cx="8503920" cy="320040"/>
          </a:xfrm>
          <a:prstGeom prst="roundRect">
            <a:avLst>
              <a:gd name="adj" fmla="val 34286"/>
            </a:avLst>
          </a:prstGeom>
          <a:solidFill>
            <a:srgbClr val="7B5CF0">
              <a:alpha val="12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i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regola: spiegazione narrativa, potenti analogie, zero formule matematiche.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280160" cy="256032"/>
          </a:xfrm>
          <a:prstGeom prst="roundRect">
            <a:avLst>
              <a:gd name="adj" fmla="val 50000"/>
            </a:avLst>
          </a:prstGeom>
          <a:solidFill>
            <a:srgbClr val="00BFA5">
              <a:alpha val="18000"/>
            </a:srgbClr>
          </a:solidFill>
          <a:ln w="6350">
            <a:solidFill>
              <a:srgbClr val="00BFA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CORSIA C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85800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Laboratorio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457200" y="138988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40–60 minuti  ·  Processo reale. Nessun taglio.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" y="19202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" y="1920240"/>
            <a:ext cx="8229600" cy="502920"/>
          </a:xfrm>
          <a:prstGeom prst="roundRect">
            <a:avLst>
              <a:gd name="adj" fmla="val 14545"/>
            </a:avLst>
          </a:prstGeom>
          <a:solidFill>
            <a:srgbClr val="00BFA5">
              <a:alpha val="28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1993392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3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SESSIONE LIVE — NESSUN TAGLIO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353312" y="2423160"/>
            <a:ext cx="0" cy="320040"/>
          </a:xfrm>
          <a:prstGeom prst="line">
            <a:avLst/>
          </a:prstGeom>
          <a:noFill/>
          <a:ln w="12700">
            <a:solidFill>
              <a:srgbClr val="7B5C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7472" y="2743200"/>
            <a:ext cx="2029968" cy="2011680"/>
          </a:xfrm>
          <a:prstGeom prst="roundRect">
            <a:avLst>
              <a:gd name="adj" fmla="val 5455"/>
            </a:avLst>
          </a:prstGeom>
          <a:solidFill>
            <a:srgbClr val="7B5CF0">
              <a:alpha val="14000"/>
            </a:srgbClr>
          </a:solidFill>
          <a:ln w="10160">
            <a:solidFill>
              <a:srgbClr val="7B5C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38912" y="2816352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00:00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38912" y="3035808"/>
            <a:ext cx="18470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Primo Prompt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38912" y="3456432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Impostazione del brief. La sessione parte da zero.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502152" y="2423160"/>
            <a:ext cx="0" cy="320040"/>
          </a:xfrm>
          <a:prstGeom prst="line">
            <a:avLst/>
          </a:prstGeom>
          <a:noFill/>
          <a:ln w="12700">
            <a:solidFill>
              <a:srgbClr val="FF6B6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96312" y="2743200"/>
            <a:ext cx="2029968" cy="2011680"/>
          </a:xfrm>
          <a:prstGeom prst="roundRect">
            <a:avLst>
              <a:gd name="adj" fmla="val 5455"/>
            </a:avLst>
          </a:prstGeom>
          <a:solidFill>
            <a:srgbClr val="FF6B6B">
              <a:alpha val="14000"/>
            </a:srgbClr>
          </a:solidFill>
          <a:ln w="10160">
            <a:solidFill>
              <a:srgbClr val="FF6B6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587752" y="2816352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~15:00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2587752" y="3035808"/>
            <a:ext cx="18470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Errore del Modello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587752" y="3456432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modello sbaglia. Non si taglia — si commenta ad alta voce.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650992" y="2423160"/>
            <a:ext cx="0" cy="320040"/>
          </a:xfrm>
          <a:prstGeom prst="line">
            <a:avLst/>
          </a:prstGeom>
          <a:noFill/>
          <a:ln w="12700">
            <a:solidFill>
              <a:srgbClr val="9B7CF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645152" y="2743200"/>
            <a:ext cx="2029968" cy="2011680"/>
          </a:xfrm>
          <a:prstGeom prst="roundRect">
            <a:avLst>
              <a:gd name="adj" fmla="val 5455"/>
            </a:avLst>
          </a:prstGeom>
          <a:solidFill>
            <a:srgbClr val="9B7CF8">
              <a:alpha val="14000"/>
            </a:srgbClr>
          </a:solidFill>
          <a:ln w="10160">
            <a:solidFill>
              <a:srgbClr val="9B7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36592" y="2816352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~35:00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736592" y="3035808"/>
            <a:ext cx="18470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Deviazione Creativa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736592" y="3456432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processo prende una direzione inaspettata. Si segue.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7799832" y="2423160"/>
            <a:ext cx="0" cy="320040"/>
          </a:xfrm>
          <a:prstGeom prst="line">
            <a:avLst/>
          </a:prstGeom>
          <a:noFill/>
          <a:ln w="12700">
            <a:solidFill>
              <a:srgbClr val="00BFA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793992" y="2743200"/>
            <a:ext cx="2029968" cy="2011680"/>
          </a:xfrm>
          <a:prstGeom prst="roundRect">
            <a:avLst>
              <a:gd name="adj" fmla="val 5455"/>
            </a:avLst>
          </a:prstGeom>
          <a:solidFill>
            <a:srgbClr val="00BFA5">
              <a:alpha val="14000"/>
            </a:srgbClr>
          </a:solidFill>
          <a:ln w="10160">
            <a:solidFill>
              <a:srgbClr val="00BFA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85432" y="2816352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~55:00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6885432" y="3035808"/>
            <a:ext cx="18470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Debriefing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885432" y="3456432"/>
            <a:ext cx="184708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ha funzionato, cosa cambierebbe. La regola emersa.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CALENDARIO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58368"/>
            <a:ext cx="8412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Ritmo Editoriale — ciclo di 8 settimane.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65760" y="144475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371600" y="1426464"/>
            <a:ext cx="5120640" cy="292608"/>
          </a:xfrm>
          <a:prstGeom prst="roundRect">
            <a:avLst>
              <a:gd name="adj" fmla="val 18750"/>
            </a:avLst>
          </a:prstGeom>
          <a:solidFill>
            <a:srgbClr val="7B5CF0">
              <a:alpha val="20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463040" y="1444752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(A)  —  Rilascio base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65760" y="1828800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2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1371600" y="1810512"/>
            <a:ext cx="2560320" cy="292608"/>
          </a:xfrm>
          <a:prstGeom prst="roundRect">
            <a:avLst>
              <a:gd name="adj" fmla="val 18750"/>
            </a:avLst>
          </a:prstGeom>
          <a:solidFill>
            <a:srgbClr val="303045">
              <a:alpha val="40000"/>
            </a:srgbClr>
          </a:solidFill>
          <a:ln w="6350">
            <a:solidFill>
              <a:srgbClr val="30304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63040" y="182880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Social  —  Contenuto derivato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65760" y="2212848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3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371600" y="2194560"/>
            <a:ext cx="5120640" cy="292608"/>
          </a:xfrm>
          <a:prstGeom prst="roundRect">
            <a:avLst>
              <a:gd name="adj" fmla="val 18750"/>
            </a:avLst>
          </a:prstGeom>
          <a:solidFill>
            <a:srgbClr val="7B5CF0">
              <a:alpha val="20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63040" y="221284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(A)  —  Rilascio base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65760" y="2596896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4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371600" y="2578608"/>
            <a:ext cx="5705856" cy="292608"/>
          </a:xfrm>
          <a:prstGeom prst="roundRect">
            <a:avLst>
              <a:gd name="adj" fmla="val 18750"/>
            </a:avLst>
          </a:prstGeom>
          <a:solidFill>
            <a:srgbClr val="9B7CF8">
              <a:alpha val="20000"/>
            </a:srgbClr>
          </a:solidFill>
          <a:ln w="6350">
            <a:solidFill>
              <a:srgbClr val="9B7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463040" y="2596896"/>
            <a:ext cx="5522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Grammatica Viva (B)  —  Approfondimento mensile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5760" y="2980944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5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371600" y="2962656"/>
            <a:ext cx="5120640" cy="292608"/>
          </a:xfrm>
          <a:prstGeom prst="roundRect">
            <a:avLst>
              <a:gd name="adj" fmla="val 18750"/>
            </a:avLst>
          </a:prstGeom>
          <a:solidFill>
            <a:srgbClr val="7B5CF0">
              <a:alpha val="20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63040" y="2980944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(A)  —  Rilascio base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5760" y="3364992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6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371600" y="3346704"/>
            <a:ext cx="2560320" cy="292608"/>
          </a:xfrm>
          <a:prstGeom prst="roundRect">
            <a:avLst>
              <a:gd name="adj" fmla="val 18750"/>
            </a:avLst>
          </a:prstGeom>
          <a:solidFill>
            <a:srgbClr val="303045">
              <a:alpha val="40000"/>
            </a:srgbClr>
          </a:solidFill>
          <a:ln w="6350">
            <a:solidFill>
              <a:srgbClr val="30304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463040" y="33649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Social  —  Contenuto derivato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65760" y="3749040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7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1371600" y="3730752"/>
            <a:ext cx="5120640" cy="292608"/>
          </a:xfrm>
          <a:prstGeom prst="roundRect">
            <a:avLst>
              <a:gd name="adj" fmla="val 18750"/>
            </a:avLst>
          </a:prstGeom>
          <a:solidFill>
            <a:srgbClr val="7B5CF0">
              <a:alpha val="20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463040" y="3749040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(A)  —  Rilascio base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65760" y="4133088"/>
            <a:ext cx="960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Sett 8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371600" y="4114800"/>
            <a:ext cx="6217920" cy="292608"/>
          </a:xfrm>
          <a:prstGeom prst="roundRect">
            <a:avLst>
              <a:gd name="adj" fmla="val 18750"/>
            </a:avLst>
          </a:prstGeom>
          <a:solidFill>
            <a:srgbClr val="00BFA5">
              <a:alpha val="20000"/>
            </a:srgbClr>
          </a:solidFill>
          <a:ln w="6350">
            <a:solidFill>
              <a:srgbClr val="00BFA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463040" y="4133088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 (C)  —  Evento speciale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7315200" y="1389888"/>
            <a:ext cx="1463040" cy="3072384"/>
          </a:xfrm>
          <a:prstGeom prst="roundRect">
            <a:avLst>
              <a:gd name="adj" fmla="val 7500"/>
            </a:avLst>
          </a:prstGeom>
          <a:solidFill>
            <a:srgbClr val="7B5CF0">
              <a:alpha val="12000"/>
            </a:srgbClr>
          </a:solidFill>
          <a:ln w="12700">
            <a:solidFill>
              <a:srgbClr val="7B5C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88352" y="1645920"/>
            <a:ext cx="1316736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Cadenza ritmica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garantire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coerenza,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accessibilità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ritenzione.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2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 GRAMMATICA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8580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L'Anatomia di un Prompt.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prompt non è un comando. È un atto comunicativo.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" y="1737360"/>
            <a:ext cx="2743200" cy="1261872"/>
          </a:xfrm>
          <a:prstGeom prst="roundRect">
            <a:avLst>
              <a:gd name="adj" fmla="val 8696"/>
            </a:avLst>
          </a:prstGeom>
          <a:solidFill>
            <a:srgbClr val="7B5CF0">
              <a:alpha val="13000"/>
            </a:srgbClr>
          </a:solidFill>
          <a:ln w="10160">
            <a:solidFill>
              <a:srgbClr val="7B5C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9768" y="1828800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9768" y="2084832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Ruolo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29768" y="2432304"/>
            <a:ext cx="25237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è il modello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questa conversazione?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27832" y="1737360"/>
            <a:ext cx="2743200" cy="1261872"/>
          </a:xfrm>
          <a:prstGeom prst="roundRect">
            <a:avLst>
              <a:gd name="adj" fmla="val 8696"/>
            </a:avLst>
          </a:prstGeom>
          <a:solidFill>
            <a:srgbClr val="9B7CF8">
              <a:alpha val="13000"/>
            </a:srgbClr>
          </a:solidFill>
          <a:ln w="10160">
            <a:solidFill>
              <a:srgbClr val="9B7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37560" y="1828800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337560" y="2084832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Contesto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337560" y="2432304"/>
            <a:ext cx="25237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è la situazione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partenza?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35624" y="1737360"/>
            <a:ext cx="2743200" cy="1261872"/>
          </a:xfrm>
          <a:prstGeom prst="roundRect">
            <a:avLst>
              <a:gd name="adj" fmla="val 8696"/>
            </a:avLst>
          </a:prstGeom>
          <a:solidFill>
            <a:srgbClr val="00BFA5">
              <a:alpha val="13000"/>
            </a:srgbClr>
          </a:solidFill>
          <a:ln w="10160">
            <a:solidFill>
              <a:srgbClr val="00BFA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45352" y="1828800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245352" y="2084832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Compito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245352" y="2432304"/>
            <a:ext cx="25237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verbo d'azione.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vuoi esattamente?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154680"/>
            <a:ext cx="2743200" cy="1261872"/>
          </a:xfrm>
          <a:prstGeom prst="roundRect">
            <a:avLst>
              <a:gd name="adj" fmla="val 8696"/>
            </a:avLst>
          </a:prstGeom>
          <a:solidFill>
            <a:srgbClr val="00BFA5">
              <a:alpha val="13000"/>
            </a:srgbClr>
          </a:solidFill>
          <a:ln w="10160">
            <a:solidFill>
              <a:srgbClr val="00BFA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9768" y="3246120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00B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29768" y="3502152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Pubblico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29768" y="3849624"/>
            <a:ext cx="25237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chi è destinato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l'output?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227832" y="3154680"/>
            <a:ext cx="2743200" cy="1261872"/>
          </a:xfrm>
          <a:prstGeom prst="roundRect">
            <a:avLst>
              <a:gd name="adj" fmla="val 8696"/>
            </a:avLst>
          </a:prstGeom>
          <a:solidFill>
            <a:srgbClr val="9B7CF8">
              <a:alpha val="13000"/>
            </a:srgbClr>
          </a:solidFill>
          <a:ln w="10160">
            <a:solidFill>
              <a:srgbClr val="9B7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337560" y="3246120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3337560" y="3502152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Formato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337560" y="3849624"/>
            <a:ext cx="25237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vuoi ricevere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risposta?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6135624" y="3154680"/>
            <a:ext cx="2743200" cy="1261872"/>
          </a:xfrm>
          <a:prstGeom prst="roundRect">
            <a:avLst>
              <a:gd name="adj" fmla="val 8696"/>
            </a:avLst>
          </a:prstGeom>
          <a:solidFill>
            <a:srgbClr val="FF6B6B">
              <a:alpha val="13000"/>
            </a:srgbClr>
          </a:solidFill>
          <a:ln w="10160">
            <a:solidFill>
              <a:srgbClr val="FF6B6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245352" y="3246120"/>
            <a:ext cx="365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6245352" y="3502152"/>
            <a:ext cx="25237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Vincoli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245352" y="3849624"/>
            <a:ext cx="25237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Cosa NON deve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assolutamente fare?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4773168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</a:t>
            </a:r>
            <a:pPr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#LaLinguaMadre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321040" y="477316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457200" y="347472"/>
            <a:ext cx="1463040" cy="256032"/>
          </a:xfrm>
          <a:prstGeom prst="roundRect">
            <a:avLst>
              <a:gd name="adj" fmla="val 50000"/>
            </a:avLst>
          </a:prstGeom>
          <a:solidFill>
            <a:srgbClr val="7B5CF0">
              <a:alpha val="18000"/>
            </a:srgbClr>
          </a:solidFill>
          <a:ln w="6350">
            <a:solidFill>
              <a:srgbClr val="7B5C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34747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7B5C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ECOSISTEMA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457200" y="68580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Oltre il canale principale.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3474720" y="1920240"/>
            <a:ext cx="2194560" cy="2194560"/>
          </a:xfrm>
          <a:prstGeom prst="oval">
            <a:avLst/>
          </a:prstGeom>
          <a:solidFill>
            <a:srgbClr val="7B5CF0">
              <a:alpha val="20000"/>
            </a:srgbClr>
          </a:solidFill>
          <a:ln w="19050">
            <a:solidFill>
              <a:srgbClr val="7B5CF0"/>
            </a:solidFill>
            <a:prstDash val="solid"/>
          </a:ln>
          <a:effectLst>
            <a:outerShdw sx="100000" sy="100000" kx="0" ky="0" algn="bl" rotWithShape="0" blurRad="228600" dist="76200" dir="270000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703320" y="2148840"/>
            <a:ext cx="1737360" cy="1737360"/>
          </a:xfrm>
          <a:prstGeom prst="oval">
            <a:avLst/>
          </a:prstGeom>
          <a:solidFill>
            <a:srgbClr val="7B5CF0">
              <a:alpha val="35000"/>
            </a:srgbClr>
          </a:solidFill>
          <a:ln w="12700">
            <a:solidFill>
              <a:srgbClr val="9B7CF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2395728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llmadre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.com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474720" y="3017520"/>
            <a:ext cx="-1371600" cy="-1005840"/>
          </a:xfrm>
          <a:prstGeom prst="line">
            <a:avLst/>
          </a:prstGeom>
          <a:noFill/>
          <a:ln w="12700">
            <a:solidFill>
              <a:srgbClr val="7B5CF0"/>
            </a:solidFill>
            <a:prstDash val="dashDot"/>
          </a:ln>
        </p:spPr>
      </p:sp>
      <p:sp>
        <p:nvSpPr>
          <p:cNvPr id="11" name="Shape 9"/>
          <p:cNvSpPr/>
          <p:nvPr/>
        </p:nvSpPr>
        <p:spPr>
          <a:xfrm>
            <a:off x="182880" y="1371600"/>
            <a:ext cx="2743200" cy="1417320"/>
          </a:xfrm>
          <a:prstGeom prst="roundRect">
            <a:avLst>
              <a:gd name="adj" fmla="val 7742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040" y="1828800"/>
            <a:ext cx="347472" cy="347472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731520" y="148132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Shorts / Reels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20040" y="1901952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parola del giorno.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60–90 secondi.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→ Soluzione → CTA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3474720" y="3291840"/>
            <a:ext cx="-1371600" cy="777240"/>
          </a:xfrm>
          <a:prstGeom prst="line">
            <a:avLst/>
          </a:prstGeom>
          <a:noFill/>
          <a:ln w="12700">
            <a:solidFill>
              <a:srgbClr val="7B5CF0"/>
            </a:solidFill>
            <a:prstDash val="dashDot"/>
          </a:ln>
        </p:spPr>
      </p:sp>
      <p:sp>
        <p:nvSpPr>
          <p:cNvPr id="16" name="Shape 13"/>
          <p:cNvSpPr/>
          <p:nvPr/>
        </p:nvSpPr>
        <p:spPr>
          <a:xfrm>
            <a:off x="182880" y="3429000"/>
            <a:ext cx="2743200" cy="1417320"/>
          </a:xfrm>
          <a:prstGeom prst="roundRect">
            <a:avLst>
              <a:gd name="adj" fmla="val 7742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886200"/>
            <a:ext cx="347472" cy="347472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731520" y="353872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Glossario Vivo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320040" y="3959352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Wiki collaborativo.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Definizioni, casi pratici,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costruito dalla community.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5669280" y="3017520"/>
            <a:ext cx="2468880" cy="0"/>
          </a:xfrm>
          <a:prstGeom prst="line">
            <a:avLst/>
          </a:prstGeom>
          <a:noFill/>
          <a:ln w="12700">
            <a:solidFill>
              <a:srgbClr val="7B5CF0"/>
            </a:solidFill>
            <a:prstDash val="dashDot"/>
          </a:ln>
        </p:spPr>
      </p:sp>
      <p:sp>
        <p:nvSpPr>
          <p:cNvPr id="21" name="Shape 17"/>
          <p:cNvSpPr/>
          <p:nvPr/>
        </p:nvSpPr>
        <p:spPr>
          <a:xfrm>
            <a:off x="6217920" y="2377440"/>
            <a:ext cx="2743200" cy="1417320"/>
          </a:xfrm>
          <a:prstGeom prst="roundRect">
            <a:avLst>
              <a:gd name="adj" fmla="val 7742"/>
            </a:avLst>
          </a:prstGeom>
          <a:solidFill>
            <a:srgbClr val="222233"/>
          </a:solidFill>
          <a:ln w="6350">
            <a:solidFill>
              <a:srgbClr val="303045"/>
            </a:solidFill>
            <a:prstDash val="solid"/>
          </a:ln>
          <a:effectLst>
            <a:outerShdw sx="100000" sy="100000" kx="0" ky="0" algn="bl" rotWithShape="0" blurRad="152400" dist="50800" dir="2700000">
              <a:srgbClr val="000000">
                <a:alpha val="25000"/>
              </a:srgbClr>
            </a:outerShdw>
          </a:effectLst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2834640"/>
            <a:ext cx="347472" cy="347472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6766560" y="248716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Mensile</a:t>
            </a:r>
            <a:endParaRPr lang="en-US" sz="1300" dirty="0"/>
          </a:p>
        </p:txBody>
      </p:sp>
      <p:sp>
        <p:nvSpPr>
          <p:cNvPr id="24" name="Text 19"/>
          <p:cNvSpPr/>
          <p:nvPr/>
        </p:nvSpPr>
        <p:spPr>
          <a:xfrm>
            <a:off x="6355080" y="2907792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Sessione community.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un Q&amp;A — lavoro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reale sui prompt degli utenti.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-457200"/>
            <a:ext cx="7315200" cy="4572000"/>
          </a:xfrm>
          <a:prstGeom prst="oval">
            <a:avLst/>
          </a:prstGeom>
          <a:solidFill>
            <a:srgbClr val="7B5CF0">
              <a:alpha val="8000"/>
            </a:srgbClr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65760"/>
            <a:ext cx="2194560" cy="256032"/>
          </a:xfrm>
          <a:prstGeom prst="roundRect">
            <a:avLst>
              <a:gd name="adj" fmla="val 50000"/>
            </a:avLst>
          </a:prstGeom>
          <a:solidFill>
            <a:srgbClr val="9B7CF8">
              <a:alpha val="18000"/>
            </a:srgbClr>
          </a:solidFill>
          <a:ln w="6350">
            <a:solidFill>
              <a:srgbClr val="9B7CF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36576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200" kern="0" dirty="0">
                <a:solidFill>
                  <a:srgbClr val="9B7C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NOSTRA VISIONE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57200" y="8046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A0A0B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 dieci anni,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57200" y="1389888"/>
            <a:ext cx="8046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modelli saranno completamente diversi.</a:t>
            </a:r>
            <a:endParaRPr lang="en-US" sz="2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 la capacità di comunicare</a:t>
            </a:r>
            <a:endParaRPr lang="en-US" sz="2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 sistemi linguistici intelligenti</a:t>
            </a:r>
            <a:endParaRPr lang="en-US" sz="2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sarà </a:t>
            </a:r>
            <a:pPr indent="0" marL="0"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C4B0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fondamentale quanto leggere e scrivere.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411480" y="3977640"/>
            <a:ext cx="2788920" cy="548640"/>
          </a:xfrm>
          <a:prstGeom prst="roundRect">
            <a:avLst>
              <a:gd name="adj" fmla="val 16667"/>
            </a:avLst>
          </a:prstGeom>
          <a:solidFill>
            <a:srgbClr val="7B5CF0">
              <a:alpha val="15000"/>
            </a:srgbClr>
          </a:solidFill>
          <a:ln w="10160">
            <a:solidFill>
              <a:srgbClr val="7B5C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1208" y="4005072"/>
            <a:ext cx="25694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Rigoroso</a:t>
            </a:r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ma non Accademico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337560" y="3977640"/>
            <a:ext cx="2788920" cy="548640"/>
          </a:xfrm>
          <a:prstGeom prst="roundRect">
            <a:avLst>
              <a:gd name="adj" fmla="val 16667"/>
            </a:avLst>
          </a:prstGeom>
          <a:solidFill>
            <a:srgbClr val="9B7CF8">
              <a:alpha val="15000"/>
            </a:srgbClr>
          </a:solidFill>
          <a:ln w="10160">
            <a:solidFill>
              <a:srgbClr val="9B7CF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4005072"/>
            <a:ext cx="25694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Creativo</a:t>
            </a:r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ma non Caotico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263640" y="3977640"/>
            <a:ext cx="2788920" cy="548640"/>
          </a:xfrm>
          <a:prstGeom prst="roundRect">
            <a:avLst>
              <a:gd name="adj" fmla="val 16667"/>
            </a:avLst>
          </a:prstGeom>
          <a:solidFill>
            <a:srgbClr val="00BFA5">
              <a:alpha val="15000"/>
            </a:srgbClr>
          </a:solidFill>
          <a:ln w="10160">
            <a:solidFill>
              <a:srgbClr val="00B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73368" y="4005072"/>
            <a:ext cx="256946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Accessibile</a:t>
            </a:r>
            <a:pPr indent="0" marL="0">
              <a:buNone/>
            </a:pPr>
            <a:r>
              <a:rPr lang="en-US" sz="1200" dirty="0">
                <a:solidFill>
                  <a:srgbClr val="A0A0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ma non Banale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4B0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Noi insegniamo questa competenza oggi.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" y="4846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060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llmadre.com  ·  #LaLinguaMadre  ·  #LLMadre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Lingua Madre · LLMadre</dc:title>
  <dc:subject>PptxGenJS Presentation</dc:subject>
  <dc:creator>LLMadre</dc:creator>
  <cp:lastModifiedBy>LLMadre</cp:lastModifiedBy>
  <cp:revision>1</cp:revision>
  <dcterms:created xsi:type="dcterms:W3CDTF">2026-06-09T05:34:02Z</dcterms:created>
  <dcterms:modified xsi:type="dcterms:W3CDTF">2026-06-09T05:34:02Z</dcterms:modified>
</cp:coreProperties>
</file>